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46" r:id="rId3"/>
    <p:sldId id="305" r:id="rId4"/>
    <p:sldId id="280" r:id="rId5"/>
    <p:sldId id="268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308" r:id="rId16"/>
    <p:sldId id="284" r:id="rId17"/>
    <p:sldId id="350" r:id="rId18"/>
    <p:sldId id="352" r:id="rId19"/>
    <p:sldId id="353" r:id="rId20"/>
    <p:sldId id="354" r:id="rId21"/>
    <p:sldId id="309" r:id="rId22"/>
    <p:sldId id="292" r:id="rId23"/>
    <p:sldId id="349" r:id="rId24"/>
    <p:sldId id="310" r:id="rId25"/>
    <p:sldId id="293" r:id="rId26"/>
    <p:sldId id="288" r:id="rId27"/>
    <p:sldId id="311" r:id="rId28"/>
    <p:sldId id="296" r:id="rId29"/>
    <p:sldId id="328" r:id="rId30"/>
    <p:sldId id="298" r:id="rId31"/>
    <p:sldId id="297" r:id="rId32"/>
    <p:sldId id="312" r:id="rId33"/>
    <p:sldId id="329" r:id="rId34"/>
    <p:sldId id="313" r:id="rId35"/>
    <p:sldId id="314" r:id="rId36"/>
    <p:sldId id="300" r:id="rId37"/>
    <p:sldId id="336" r:id="rId38"/>
    <p:sldId id="337" r:id="rId39"/>
    <p:sldId id="317" r:id="rId40"/>
    <p:sldId id="301" r:id="rId41"/>
    <p:sldId id="304" r:id="rId42"/>
    <p:sldId id="318" r:id="rId43"/>
    <p:sldId id="303" r:id="rId44"/>
    <p:sldId id="340" r:id="rId45"/>
    <p:sldId id="320" r:id="rId46"/>
    <p:sldId id="302" r:id="rId47"/>
    <p:sldId id="290" r:id="rId48"/>
    <p:sldId id="291" r:id="rId49"/>
    <p:sldId id="330" r:id="rId50"/>
    <p:sldId id="331" r:id="rId51"/>
    <p:sldId id="263" r:id="rId52"/>
    <p:sldId id="269" r:id="rId53"/>
    <p:sldId id="294" r:id="rId54"/>
    <p:sldId id="355" r:id="rId5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99642" autoAdjust="0"/>
  </p:normalViewPr>
  <p:slideViewPr>
    <p:cSldViewPr>
      <p:cViewPr>
        <p:scale>
          <a:sx n="70" d="100"/>
          <a:sy n="70" d="100"/>
        </p:scale>
        <p:origin x="-2814" y="-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9221F-A67E-4C1A-953F-0619B3E13297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B971F-564E-4758-9E89-8686E9AAF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77065-B452-4543-B79F-4540594B8F60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0610E-3569-4A37-8B82-816BFDC24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296D-5FCD-4674-8FAA-85CAEBF05D6D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3F9E7-9472-431A-9C83-BF87943DA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5C27E-2E6D-4D0C-931D-13F490C1E454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16ED-36D7-43D5-9A9E-4ECD56798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625E6-6F56-4171-81FE-D15E6324D44D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F4F39-7603-4389-AB78-9C81CA3C8F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9A70A-159C-490A-99AE-E57029E510FD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3266E-766B-4DD6-BF55-64A0D09E1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46149-CB88-41B2-BD8A-AF4A8B71595D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76BB2-03A0-4A4A-B54F-9321251BB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FA8C-5491-46BD-9C86-774667BCBA89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727E-7492-492D-82F5-655ECCF34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E1233-E10E-4636-B547-34F1FBB9FAFB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50272-40F5-4CC9-9FAE-FABD64E61B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EE305-6476-4C08-8F86-EC21051E3F28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FCC0C-0425-40D5-B5F2-D2840C810F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05837-655A-4DFF-8740-ED09BA31DA23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A0819-A5C4-4454-9F88-40CE7256E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531E98-D35C-4B04-ABCA-B33C8E83FF49}" type="datetimeFigureOut">
              <a:rPr lang="ru-RU"/>
              <a:pPr>
                <a:defRPr/>
              </a:pPr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F9E1AF-603A-469B-B504-2236C1697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img10.proshkolu.ru/content/media/pic/std/4000000/3819000/3818897-d3678be3182049d3.png" TargetMode="External"/><Relationship Id="rId3" Type="http://schemas.openxmlformats.org/officeDocument/2006/relationships/hyperlink" Target="https://ru.wikipedia.org/wiki/%C0%E7%E1%F3%EA%E0_%CC%EE%F0%E7%E5" TargetMode="External"/><Relationship Id="rId7" Type="http://schemas.openxmlformats.org/officeDocument/2006/relationships/hyperlink" Target="http://www.metod-kopilka.ru/images/reb12.png" TargetMode="External"/><Relationship Id="rId2" Type="http://schemas.openxmlformats.org/officeDocument/2006/relationships/hyperlink" Target="http://mir-zagadki.ru/index.php/zagadki-dlya-detej-s-otvetami/zagadki-pro-kompyuter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o.znate.ru/pars_docs/refs/24/23205/23205_html_20f0329f.jpg" TargetMode="External"/><Relationship Id="rId5" Type="http://schemas.openxmlformats.org/officeDocument/2006/relationships/hyperlink" Target="http://allforchildren.ru/rebus/rebus11/11-033.gif" TargetMode="External"/><Relationship Id="rId10" Type="http://schemas.openxmlformats.org/officeDocument/2006/relationships/hyperlink" Target="http://allforchildren.ru/rebus/rebus11/11-053.gif" TargetMode="External"/><Relationship Id="rId4" Type="http://schemas.openxmlformats.org/officeDocument/2006/relationships/hyperlink" Target="http://www.74207s124.edusite.ru/DswMedia/zadaniyaoktyabrya2012.pdf" TargetMode="External"/><Relationship Id="rId9" Type="http://schemas.openxmlformats.org/officeDocument/2006/relationships/hyperlink" Target="http://allforchildren.ru/rebus/rebus11/11-017.gif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h0.img.mediacache.rugion.ru/_i/forum/files/85/63/04/8563047_0s414_1302253306.jpg" TargetMode="External"/><Relationship Id="rId3" Type="http://schemas.openxmlformats.org/officeDocument/2006/relationships/hyperlink" Target="http://new.kompstar.com/upload/catalog/138/4150789/main.jpg" TargetMode="External"/><Relationship Id="rId7" Type="http://schemas.openxmlformats.org/officeDocument/2006/relationships/hyperlink" Target="http://s1.n1.by/sites/default/files/imagecache/full/20110301_internet.jpg" TargetMode="External"/><Relationship Id="rId12" Type="http://schemas.openxmlformats.org/officeDocument/2006/relationships/hyperlink" Target="http://www.netcraft.ua/content/images/thumbs/0042579_skaner-epson-perfection-v500-photo-b11b189033.jpeg" TargetMode="External"/><Relationship Id="rId2" Type="http://schemas.openxmlformats.org/officeDocument/2006/relationships/hyperlink" Target="http://lib2.podelise.ru/tw_files2/urls_157/7/d-6570/6570_html_m141c3f1f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32.imageshack.us/img32/6471/cdmainfull.jpg" TargetMode="External"/><Relationship Id="rId11" Type="http://schemas.openxmlformats.org/officeDocument/2006/relationships/hyperlink" Target="http://navolyni.com/modules/goods/images/317_jvkjh9654.jpg" TargetMode="External"/><Relationship Id="rId5" Type="http://schemas.openxmlformats.org/officeDocument/2006/relationships/hyperlink" Target="http://images.morele.net/full/223863_0_f.jpg" TargetMode="External"/><Relationship Id="rId10" Type="http://schemas.openxmlformats.org/officeDocument/2006/relationships/hyperlink" Target="http://gallery.ykt.ru/galleries/old/reklamachat/983102.jpg" TargetMode="External"/><Relationship Id="rId4" Type="http://schemas.openxmlformats.org/officeDocument/2006/relationships/hyperlink" Target="http://rpp.nashaucheba.ru/pars_docs/refs/129/128588/img5.jpg" TargetMode="External"/><Relationship Id="rId9" Type="http://schemas.openxmlformats.org/officeDocument/2006/relationships/hyperlink" Target="http://www.electro.pl/pictures/products/big/29799_0.jpg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portamur.ru/upload/blog/3ad/nulhq.gif" TargetMode="External"/><Relationship Id="rId3" Type="http://schemas.openxmlformats.org/officeDocument/2006/relationships/hyperlink" Target="http://www.fobis.ru/files/catalog/creonet_rus/005689_big_MS513_1image.jpg" TargetMode="External"/><Relationship Id="rId7" Type="http://schemas.openxmlformats.org/officeDocument/2006/relationships/hyperlink" Target="http://images49.fotosik.pl/24/95813f1b73886681.gif" TargetMode="External"/><Relationship Id="rId2" Type="http://schemas.openxmlformats.org/officeDocument/2006/relationships/hyperlink" Target="http://www.gameland.ru/post/44721/img/z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301812.userapi.com/v301812232/d3d/az_-L54dCN4.jpg" TargetMode="External"/><Relationship Id="rId5" Type="http://schemas.openxmlformats.org/officeDocument/2006/relationships/hyperlink" Target="http://fs10.familyspace.ru/images/photo/95/9585/95851930/p_da694a54.jpg" TargetMode="External"/><Relationship Id="rId4" Type="http://schemas.openxmlformats.org/officeDocument/2006/relationships/hyperlink" Target="http://img-fotki.yandex.ru/get/6520/157047226.175/0_a6852_cf042779_XL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549275"/>
            <a:ext cx="6372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07950" y="2133600"/>
            <a:ext cx="9217025" cy="7905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000" b="1" dirty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Путешествие с </a:t>
            </a:r>
            <a:r>
              <a:rPr lang="ru-RU" sz="5000" b="1" dirty="0" err="1" smtClean="0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Инфознайкой</a:t>
            </a:r>
            <a:endParaRPr lang="ru-RU" sz="5000" b="1" dirty="0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2" name="Picture 2" descr="http://im3-tub-ru.yandex.net/i?id=40f7d3b4d02d4ff716d204e42731b13c-1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0"/>
            <a:ext cx="27717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44450"/>
            <a:ext cx="9144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Всемирная сеть, иль, еще, паутина,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Найдешь ты в ней все – про людей, про машины.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Каких только сведений разных в ней нет! 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Как зовется она, знаешь ты?</a:t>
            </a:r>
          </a:p>
        </p:txBody>
      </p:sp>
      <p:pic>
        <p:nvPicPr>
          <p:cNvPr id="30723" name="Picture 3" descr="Мир Вам. - Христианский портал &quot; Клеветников в Интернете привлекут к суду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57563"/>
            <a:ext cx="444500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35600" y="4797425"/>
            <a:ext cx="30210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Интернет </a:t>
            </a:r>
            <a:endParaRPr lang="ru-RU" sz="48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26035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Он круглый и блестящий, 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С пластинкою похож,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Вот вставишь в дисковод его, 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Читаешь все, что хочешь.</a:t>
            </a:r>
          </a:p>
        </p:txBody>
      </p:sp>
      <p:pic>
        <p:nvPicPr>
          <p:cNvPr id="29699" name="Picture 3" descr="Clinical Trials and Images of Disc"/>
          <p:cNvPicPr>
            <a:picLocks noChangeAspect="1" noChangeArrowheads="1"/>
          </p:cNvPicPr>
          <p:nvPr/>
        </p:nvPicPr>
        <p:blipFill>
          <a:blip r:embed="rId2" cstate="print"/>
          <a:srcRect l="19415" t="6219" r="17268"/>
          <a:stretch>
            <a:fillRect/>
          </a:stretch>
        </p:blipFill>
        <p:spPr bwMode="auto">
          <a:xfrm>
            <a:off x="395288" y="2997200"/>
            <a:ext cx="3529012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732588" y="4941888"/>
            <a:ext cx="19621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диск</a:t>
            </a:r>
            <a:endParaRPr lang="ru-RU" sz="66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65125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Вот я сел – в игру играю. 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Я на кнопки нажимаю.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Кнопки, рычаги и хвостик. 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Что же это, дети?</a:t>
            </a:r>
          </a:p>
        </p:txBody>
      </p:sp>
      <p:pic>
        <p:nvPicPr>
          <p:cNvPr id="28676" name="Picture 4" descr="Джойстик Genius MetalStrike 3D USB 13 программируемых кноп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60675"/>
            <a:ext cx="2843213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435600" y="4797425"/>
            <a:ext cx="2871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джойстик</a:t>
            </a:r>
            <a:endParaRPr lang="ru-RU" sz="48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180975"/>
            <a:ext cx="9144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Если мой компьютер «заболеет», 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Вылечить его я сам сумею.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Не боюсь вредоносных программ, 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Повредить ничего им не дам.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Как вредители те называются, 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Что заразны и вмиг размножаются?</a:t>
            </a:r>
          </a:p>
        </p:txBody>
      </p:sp>
      <p:pic>
        <p:nvPicPr>
          <p:cNvPr id="27651" name="Picture 3" descr="На Ближнем Востоке обнаружили компьютерный вирус - новый вид кибероружия Новости Армении - NEWS.am"/>
          <p:cNvPicPr>
            <a:picLocks noChangeAspect="1" noChangeArrowheads="1"/>
          </p:cNvPicPr>
          <p:nvPr/>
        </p:nvPicPr>
        <p:blipFill>
          <a:blip r:embed="rId2" cstate="print"/>
          <a:srcRect l="5191" t="11340" r="9760" b="21881"/>
          <a:stretch>
            <a:fillRect/>
          </a:stretch>
        </p:blipFill>
        <p:spPr bwMode="auto">
          <a:xfrm>
            <a:off x="323850" y="3975100"/>
            <a:ext cx="489585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732588" y="5013325"/>
            <a:ext cx="17668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вирус</a:t>
            </a:r>
            <a:endParaRPr lang="ru-RU" sz="48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544513"/>
            <a:ext cx="91440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Жесткий диск так называют. 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Кто название отгадает?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Копятся данные в этом устройстве,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Запоминать — его главное свойство.</a:t>
            </a:r>
          </a:p>
        </p:txBody>
      </p:sp>
      <p:pic>
        <p:nvPicPr>
          <p:cNvPr id="26629" name="Picture 5" descr="Винчестер SATA 1000Gb Western Digital Caviar Green WD10EARS - UltraPr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284538"/>
            <a:ext cx="3322638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435600" y="4797425"/>
            <a:ext cx="3044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винчестер</a:t>
            </a:r>
            <a:endParaRPr lang="ru-RU" sz="48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бедители литературного конкурса &quot;Твоя первая книга&quot; Твоя п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Times New Roman" pitchFamily="18" charset="0"/>
                <a:cs typeface="Times New Roman" pitchFamily="18" charset="0"/>
              </a:rPr>
              <a:t>Станция  </a:t>
            </a:r>
            <a:r>
              <a:rPr lang="ru-RU" sz="6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«Ребусная»</a:t>
            </a:r>
          </a:p>
        </p:txBody>
      </p:sp>
      <p:pic>
        <p:nvPicPr>
          <p:cNvPr id="17411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2" name="Picture 6" descr="Ребусы по информатике - Головоломки - Головоломки - AlexLat"/>
          <p:cNvPicPr>
            <a:picLocks noChangeAspect="1" noChangeArrowheads="1"/>
          </p:cNvPicPr>
          <p:nvPr/>
        </p:nvPicPr>
        <p:blipFill>
          <a:blip r:embed="rId2" cstate="print"/>
          <a:srcRect l="3791" t="7560" r="3979" b="9281"/>
          <a:stretch>
            <a:fillRect/>
          </a:stretch>
        </p:blipFill>
        <p:spPr bwMode="auto">
          <a:xfrm>
            <a:off x="0" y="0"/>
            <a:ext cx="9109075" cy="32845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2" descr="Ребусы по информатике"/>
          <p:cNvPicPr>
            <a:picLocks noChangeAspect="1" noChangeArrowheads="1"/>
          </p:cNvPicPr>
          <p:nvPr/>
        </p:nvPicPr>
        <p:blipFill>
          <a:blip r:embed="rId3" cstate="print"/>
          <a:srcRect t="6761" b="17640"/>
          <a:stretch>
            <a:fillRect/>
          </a:stretch>
        </p:blipFill>
        <p:spPr bwMode="auto">
          <a:xfrm>
            <a:off x="0" y="3644900"/>
            <a:ext cx="9080500" cy="316865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Самые новые ребусы по информатике. Ребусы в картинках"/>
          <p:cNvPicPr>
            <a:picLocks noChangeAspect="1" noChangeArrowheads="1"/>
          </p:cNvPicPr>
          <p:nvPr/>
        </p:nvPicPr>
        <p:blipFill>
          <a:blip r:embed="rId2" cstate="print"/>
          <a:srcRect l="3769" t="4816" r="2488" b="6939"/>
          <a:stretch>
            <a:fillRect/>
          </a:stretch>
        </p:blipFill>
        <p:spPr bwMode="auto">
          <a:xfrm>
            <a:off x="-36513" y="44450"/>
            <a:ext cx="9180513" cy="3313113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68616" name="Picture 8" descr="Ребусы по математике и по информатике - Головоломки - Каталог файлов - AlexLat"/>
          <p:cNvPicPr>
            <a:picLocks noChangeAspect="1" noChangeArrowheads="1"/>
          </p:cNvPicPr>
          <p:nvPr/>
        </p:nvPicPr>
        <p:blipFill>
          <a:blip r:embed="rId3" cstate="print"/>
          <a:srcRect l="4630" t="9722" r="4630" b="9259"/>
          <a:stretch>
            <a:fillRect/>
          </a:stretch>
        </p:blipFill>
        <p:spPr bwMode="auto">
          <a:xfrm>
            <a:off x="0" y="3592513"/>
            <a:ext cx="9144000" cy="3265487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Ребусы по информатике :: Все для детей. Детские ресурсы."/>
          <p:cNvPicPr>
            <a:picLocks noChangeAspect="1" noChangeArrowheads="1"/>
          </p:cNvPicPr>
          <p:nvPr/>
        </p:nvPicPr>
        <p:blipFill>
          <a:blip r:embed="rId2" cstate="print"/>
          <a:srcRect l="5281" t="7560" r="4000" b="9281"/>
          <a:stretch>
            <a:fillRect/>
          </a:stretch>
        </p:blipFill>
        <p:spPr bwMode="auto">
          <a:xfrm>
            <a:off x="0" y="0"/>
            <a:ext cx="9144000" cy="32845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83972" name="Picture 4" descr="Ребусы по информатике :: Все для детей. Детские ресурсы."/>
          <p:cNvPicPr>
            <a:picLocks noChangeAspect="1" noChangeArrowheads="1"/>
          </p:cNvPicPr>
          <p:nvPr/>
        </p:nvPicPr>
        <p:blipFill>
          <a:blip r:embed="rId3" cstate="print"/>
          <a:srcRect l="5281" t="7560" r="5512" b="9281"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Невозможное возможно. Поверить другу. - Три секрета богатсва. - Каталог статей - Пассивный доход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4075" y="1628775"/>
            <a:ext cx="2416175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ПЕРЕДАЧА</a:t>
            </a:r>
            <a:endParaRPr lang="ru-RU" sz="3200" b="1" dirty="0"/>
          </a:p>
        </p:txBody>
      </p:sp>
      <p:pic>
        <p:nvPicPr>
          <p:cNvPr id="6" name="Picture 6" descr="Ребусы по информатике - Головоломки - Головоломки - AlexLat"/>
          <p:cNvPicPr>
            <a:picLocks noChangeAspect="1" noChangeArrowheads="1"/>
          </p:cNvPicPr>
          <p:nvPr/>
        </p:nvPicPr>
        <p:blipFill>
          <a:blip r:embed="rId2" cstate="print"/>
          <a:srcRect l="7302" t="7560" r="3979" b="9281"/>
          <a:stretch>
            <a:fillRect/>
          </a:stretch>
        </p:blipFill>
        <p:spPr bwMode="auto">
          <a:xfrm>
            <a:off x="34925" y="0"/>
            <a:ext cx="4537075" cy="15573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2" descr="Ребусы по информатике"/>
          <p:cNvPicPr>
            <a:picLocks noChangeAspect="1" noChangeArrowheads="1"/>
          </p:cNvPicPr>
          <p:nvPr/>
        </p:nvPicPr>
        <p:blipFill>
          <a:blip r:embed="rId3" cstate="print"/>
          <a:srcRect l="3865" t="6761" b="17640"/>
          <a:stretch>
            <a:fillRect/>
          </a:stretch>
        </p:blipFill>
        <p:spPr bwMode="auto">
          <a:xfrm>
            <a:off x="34925" y="2349500"/>
            <a:ext cx="4537075" cy="15113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084388" y="3933825"/>
            <a:ext cx="2487612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3200" b="1" dirty="0"/>
          </a:p>
        </p:txBody>
      </p:sp>
      <p:pic>
        <p:nvPicPr>
          <p:cNvPr id="9" name="Picture 4" descr="Самые новые ребусы по информатике. Ребусы в картинках"/>
          <p:cNvPicPr>
            <a:picLocks noChangeAspect="1" noChangeArrowheads="1"/>
          </p:cNvPicPr>
          <p:nvPr/>
        </p:nvPicPr>
        <p:blipFill>
          <a:blip r:embed="rId4" cstate="print"/>
          <a:srcRect l="7997" t="4816" r="2488" b="6939"/>
          <a:stretch>
            <a:fillRect/>
          </a:stretch>
        </p:blipFill>
        <p:spPr bwMode="auto">
          <a:xfrm>
            <a:off x="34925" y="4652963"/>
            <a:ext cx="4537075" cy="158432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203575" y="6300788"/>
            <a:ext cx="1439863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ОКНО</a:t>
            </a:r>
            <a:endParaRPr lang="ru-RU" sz="3200" b="1" dirty="0"/>
          </a:p>
        </p:txBody>
      </p:sp>
      <p:pic>
        <p:nvPicPr>
          <p:cNvPr id="11" name="Picture 8" descr="Ребусы по математике и по информатике - Головоломки - Каталог файлов - AlexLat"/>
          <p:cNvPicPr>
            <a:picLocks noChangeAspect="1" noChangeArrowheads="1"/>
          </p:cNvPicPr>
          <p:nvPr/>
        </p:nvPicPr>
        <p:blipFill>
          <a:blip r:embed="rId5" cstate="print"/>
          <a:srcRect l="4630" t="9722" r="4630" b="9259"/>
          <a:stretch>
            <a:fillRect/>
          </a:stretch>
        </p:blipFill>
        <p:spPr bwMode="auto">
          <a:xfrm>
            <a:off x="4643438" y="0"/>
            <a:ext cx="4500562" cy="15573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084888" y="1620838"/>
            <a:ext cx="3017837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КОМПЬЮТЕР</a:t>
            </a:r>
            <a:endParaRPr lang="ru-RU" sz="3200" b="1" dirty="0"/>
          </a:p>
        </p:txBody>
      </p:sp>
      <p:pic>
        <p:nvPicPr>
          <p:cNvPr id="13" name="Picture 2" descr="Ребусы по информатике :: Все для детей. Детские ресурсы."/>
          <p:cNvPicPr>
            <a:picLocks noChangeAspect="1" noChangeArrowheads="1"/>
          </p:cNvPicPr>
          <p:nvPr/>
        </p:nvPicPr>
        <p:blipFill>
          <a:blip r:embed="rId6" cstate="print"/>
          <a:srcRect l="5281" t="7560" r="4000" b="9281"/>
          <a:stretch>
            <a:fillRect/>
          </a:stretch>
        </p:blipFill>
        <p:spPr bwMode="auto">
          <a:xfrm>
            <a:off x="4643438" y="2349500"/>
            <a:ext cx="4500562" cy="15113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6683375" y="3933825"/>
            <a:ext cx="2425700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КЛАВИША</a:t>
            </a:r>
            <a:endParaRPr lang="ru-RU" sz="3200" b="1" dirty="0"/>
          </a:p>
        </p:txBody>
      </p:sp>
      <p:pic>
        <p:nvPicPr>
          <p:cNvPr id="15" name="Picture 4" descr="Ребусы по информатике :: Все для детей. Детские ресурсы."/>
          <p:cNvPicPr>
            <a:picLocks noChangeAspect="1" noChangeArrowheads="1"/>
          </p:cNvPicPr>
          <p:nvPr/>
        </p:nvPicPr>
        <p:blipFill>
          <a:blip r:embed="rId7" cstate="print"/>
          <a:srcRect l="5281" t="7560" r="5512" b="9281"/>
          <a:stretch>
            <a:fillRect/>
          </a:stretch>
        </p:blipFill>
        <p:spPr bwMode="auto">
          <a:xfrm>
            <a:off x="4643438" y="4652963"/>
            <a:ext cx="4500562" cy="1584325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6804025" y="6300788"/>
            <a:ext cx="2366963" cy="584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МОНИТОР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обедители литературного конкурса &quot;Твоя первая книга&quot; Твоя п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«Кроссвордная»</a:t>
            </a:r>
          </a:p>
        </p:txBody>
      </p:sp>
      <p:pic>
        <p:nvPicPr>
          <p:cNvPr id="23555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619250" y="1052513"/>
            <a:ext cx="7129463" cy="5616575"/>
            <a:chOff x="4680" y="8014"/>
            <a:chExt cx="5732" cy="5775"/>
          </a:xfrm>
        </p:grpSpPr>
        <p:cxnSp>
          <p:nvCxnSpPr>
            <p:cNvPr id="24588" name="AutoShape 3"/>
            <p:cNvCxnSpPr>
              <a:cxnSpLocks noChangeShapeType="1"/>
            </p:cNvCxnSpPr>
            <p:nvPr/>
          </p:nvCxnSpPr>
          <p:spPr bwMode="auto">
            <a:xfrm>
              <a:off x="8270" y="12049"/>
              <a:ext cx="0" cy="82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69636" name="Rectangle 4"/>
            <p:cNvSpPr>
              <a:spLocks noChangeArrowheads="1"/>
            </p:cNvSpPr>
            <p:nvPr/>
          </p:nvSpPr>
          <p:spPr bwMode="auto">
            <a:xfrm>
              <a:off x="5146" y="8491"/>
              <a:ext cx="1555" cy="15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6706" y="8491"/>
              <a:ext cx="1556" cy="15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5146" y="10020"/>
              <a:ext cx="1555" cy="15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6706" y="10035"/>
              <a:ext cx="1556" cy="15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593" name="Oval 8"/>
            <p:cNvSpPr>
              <a:spLocks noChangeArrowheads="1"/>
            </p:cNvSpPr>
            <p:nvPr/>
          </p:nvSpPr>
          <p:spPr bwMode="auto">
            <a:xfrm>
              <a:off x="4680" y="8085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4" name="Oval 9"/>
            <p:cNvSpPr>
              <a:spLocks noChangeArrowheads="1"/>
            </p:cNvSpPr>
            <p:nvPr/>
          </p:nvSpPr>
          <p:spPr bwMode="auto">
            <a:xfrm>
              <a:off x="6268" y="8029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5" name="Oval 10"/>
            <p:cNvSpPr>
              <a:spLocks noChangeArrowheads="1"/>
            </p:cNvSpPr>
            <p:nvPr/>
          </p:nvSpPr>
          <p:spPr bwMode="auto">
            <a:xfrm>
              <a:off x="7806" y="8014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4</a:t>
              </a:r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96" name="Oval 11"/>
            <p:cNvSpPr>
              <a:spLocks noChangeArrowheads="1"/>
            </p:cNvSpPr>
            <p:nvPr/>
          </p:nvSpPr>
          <p:spPr bwMode="auto">
            <a:xfrm>
              <a:off x="6283" y="9574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4597" name="Oval 12"/>
            <p:cNvSpPr>
              <a:spLocks noChangeArrowheads="1"/>
            </p:cNvSpPr>
            <p:nvPr/>
          </p:nvSpPr>
          <p:spPr bwMode="auto">
            <a:xfrm>
              <a:off x="7806" y="9615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4598" name="Oval 13"/>
            <p:cNvSpPr>
              <a:spLocks noChangeArrowheads="1"/>
            </p:cNvSpPr>
            <p:nvPr/>
          </p:nvSpPr>
          <p:spPr bwMode="auto">
            <a:xfrm>
              <a:off x="6298" y="11119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9" name="Oval 14"/>
            <p:cNvSpPr>
              <a:spLocks noChangeArrowheads="1"/>
            </p:cNvSpPr>
            <p:nvPr/>
          </p:nvSpPr>
          <p:spPr bwMode="auto">
            <a:xfrm>
              <a:off x="7806" y="11134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0" name="Oval 15"/>
            <p:cNvSpPr>
              <a:spLocks noChangeArrowheads="1"/>
            </p:cNvSpPr>
            <p:nvPr/>
          </p:nvSpPr>
          <p:spPr bwMode="auto">
            <a:xfrm>
              <a:off x="4691" y="9574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1" name="Oval 16"/>
            <p:cNvSpPr>
              <a:spLocks noChangeArrowheads="1"/>
            </p:cNvSpPr>
            <p:nvPr/>
          </p:nvSpPr>
          <p:spPr bwMode="auto">
            <a:xfrm>
              <a:off x="4699" y="11119"/>
              <a:ext cx="896" cy="896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2" name="Rectangle 17"/>
            <p:cNvSpPr>
              <a:spLocks noChangeArrowheads="1"/>
            </p:cNvSpPr>
            <p:nvPr/>
          </p:nvSpPr>
          <p:spPr bwMode="auto">
            <a:xfrm>
              <a:off x="9497" y="8014"/>
              <a:ext cx="915" cy="91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24603" name="Rectangle 18"/>
            <p:cNvSpPr>
              <a:spLocks noChangeArrowheads="1"/>
            </p:cNvSpPr>
            <p:nvPr/>
          </p:nvSpPr>
          <p:spPr bwMode="auto">
            <a:xfrm>
              <a:off x="9486" y="9569"/>
              <a:ext cx="915" cy="91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24604" name="Rectangle 19"/>
            <p:cNvSpPr>
              <a:spLocks noChangeArrowheads="1"/>
            </p:cNvSpPr>
            <p:nvPr/>
          </p:nvSpPr>
          <p:spPr bwMode="auto">
            <a:xfrm>
              <a:off x="9486" y="11134"/>
              <a:ext cx="915" cy="91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</a:p>
          </p:txBody>
        </p:sp>
        <p:sp>
          <p:nvSpPr>
            <p:cNvPr id="24605" name="Rectangle 20"/>
            <p:cNvSpPr>
              <a:spLocks noChangeArrowheads="1"/>
            </p:cNvSpPr>
            <p:nvPr/>
          </p:nvSpPr>
          <p:spPr bwMode="auto">
            <a:xfrm>
              <a:off x="7806" y="12874"/>
              <a:ext cx="915" cy="91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24606" name="Rectangle 21"/>
            <p:cNvSpPr>
              <a:spLocks noChangeArrowheads="1"/>
            </p:cNvSpPr>
            <p:nvPr/>
          </p:nvSpPr>
          <p:spPr bwMode="auto">
            <a:xfrm>
              <a:off x="4684" y="12855"/>
              <a:ext cx="915" cy="91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</a:p>
          </p:txBody>
        </p:sp>
        <p:sp>
          <p:nvSpPr>
            <p:cNvPr id="24607" name="Rectangle 22"/>
            <p:cNvSpPr>
              <a:spLocks noChangeArrowheads="1"/>
            </p:cNvSpPr>
            <p:nvPr/>
          </p:nvSpPr>
          <p:spPr bwMode="auto">
            <a:xfrm>
              <a:off x="6298" y="12855"/>
              <a:ext cx="915" cy="915"/>
            </a:xfrm>
            <a:prstGeom prst="rect">
              <a:avLst/>
            </a:prstGeom>
            <a:solidFill>
              <a:srgbClr val="FFFFFF"/>
            </a:solidFill>
            <a:ln w="63500" cmpd="thickThin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ru-RU" sz="4000" b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cxnSp>
          <p:nvCxnSpPr>
            <p:cNvPr id="24608" name="AutoShape 23"/>
            <p:cNvCxnSpPr>
              <a:cxnSpLocks noChangeShapeType="1"/>
            </p:cNvCxnSpPr>
            <p:nvPr/>
          </p:nvCxnSpPr>
          <p:spPr bwMode="auto">
            <a:xfrm>
              <a:off x="6750" y="12030"/>
              <a:ext cx="0" cy="82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4609" name="AutoShape 24"/>
            <p:cNvCxnSpPr>
              <a:cxnSpLocks noChangeShapeType="1"/>
            </p:cNvCxnSpPr>
            <p:nvPr/>
          </p:nvCxnSpPr>
          <p:spPr bwMode="auto">
            <a:xfrm>
              <a:off x="5145" y="12030"/>
              <a:ext cx="0" cy="82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4579" name="Oval 9"/>
          <p:cNvSpPr>
            <a:spLocks noChangeArrowheads="1"/>
          </p:cNvSpPr>
          <p:nvPr/>
        </p:nvSpPr>
        <p:spPr bwMode="auto">
          <a:xfrm>
            <a:off x="34925" y="44450"/>
            <a:ext cx="1114425" cy="8715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4580" name="Oval 9"/>
          <p:cNvSpPr>
            <a:spLocks noChangeArrowheads="1"/>
          </p:cNvSpPr>
          <p:nvPr/>
        </p:nvSpPr>
        <p:spPr bwMode="auto">
          <a:xfrm>
            <a:off x="34925" y="1117600"/>
            <a:ext cx="1114425" cy="8715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581" name="Oval 9"/>
          <p:cNvSpPr>
            <a:spLocks noChangeArrowheads="1"/>
          </p:cNvSpPr>
          <p:nvPr/>
        </p:nvSpPr>
        <p:spPr bwMode="auto">
          <a:xfrm>
            <a:off x="1258888" y="44450"/>
            <a:ext cx="1114425" cy="8715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582" name="Oval 9"/>
          <p:cNvSpPr>
            <a:spLocks noChangeArrowheads="1"/>
          </p:cNvSpPr>
          <p:nvPr/>
        </p:nvSpPr>
        <p:spPr bwMode="auto">
          <a:xfrm>
            <a:off x="2484438" y="44450"/>
            <a:ext cx="1114425" cy="871538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4583" name="Oval 9"/>
          <p:cNvSpPr>
            <a:spLocks noChangeArrowheads="1"/>
          </p:cNvSpPr>
          <p:nvPr/>
        </p:nvSpPr>
        <p:spPr bwMode="auto">
          <a:xfrm>
            <a:off x="34925" y="2125663"/>
            <a:ext cx="1114425" cy="871537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584" name="Oval 9"/>
          <p:cNvSpPr>
            <a:spLocks noChangeArrowheads="1"/>
          </p:cNvSpPr>
          <p:nvPr/>
        </p:nvSpPr>
        <p:spPr bwMode="auto">
          <a:xfrm>
            <a:off x="34925" y="3141663"/>
            <a:ext cx="1114425" cy="869950"/>
          </a:xfrm>
          <a:prstGeom prst="ellipse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4000" b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659563" y="4508500"/>
            <a:ext cx="9366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659563" y="3068638"/>
            <a:ext cx="9366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659563" y="1484313"/>
            <a:ext cx="93662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22757E-6 L 0.17534 -0.14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6716E-6 L 0.38802 -0.3048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73821E-6 L 0.04149 0.366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73821E-6 L -0.09254 0.5869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73821E-6 L 0.39583 0.586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00" y="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3654E-7 L 0.60069 0.430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0" y="2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nimBg="1"/>
      <p:bldP spid="24581" grpId="0" animBg="1"/>
      <p:bldP spid="24582" grpId="0" animBg="1"/>
      <p:bldP spid="24583" grpId="0" animBg="1"/>
      <p:bldP spid="2458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Победители литературного конкурса &quot;Твоя первая книга&quot; Твоя п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«Строительная»</a:t>
            </a:r>
          </a:p>
        </p:txBody>
      </p:sp>
      <p:pic>
        <p:nvPicPr>
          <p:cNvPr id="26627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OMPEXPERT - Блог о компьютерах и ноутбуках - Pag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0"/>
            <a:ext cx="9129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Победители литературного конкурса &quot;Твоя первая книга&quot; Твоя п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6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«Капитанов»</a:t>
            </a:r>
          </a:p>
        </p:txBody>
      </p:sp>
      <p:pic>
        <p:nvPicPr>
          <p:cNvPr id="29699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396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«Стихотворная»</a:t>
            </a:r>
          </a:p>
        </p:txBody>
      </p:sp>
      <p:pic>
        <p:nvPicPr>
          <p:cNvPr id="30723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3249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Times New Roman" pitchFamily="18" charset="0"/>
                <a:cs typeface="Times New Roman" pitchFamily="18" charset="0"/>
              </a:rPr>
              <a:t>Станция  </a:t>
            </a:r>
            <a:r>
              <a:rPr lang="ru-RU" sz="6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«Загадочная»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2051050" y="692150"/>
            <a:ext cx="54435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Times New Roman" pitchFamily="18" charset="0"/>
                <a:cs typeface="Times New Roman" pitchFamily="18" charset="0"/>
              </a:rPr>
              <a:t>Наука</a:t>
            </a:r>
          </a:p>
          <a:p>
            <a:pPr algn="ctr"/>
            <a:r>
              <a:rPr lang="ru-RU" sz="6000" b="1">
                <a:latin typeface="Times New Roman" pitchFamily="18" charset="0"/>
                <a:cs typeface="Times New Roman" pitchFamily="18" charset="0"/>
              </a:rPr>
              <a:t>Информатика</a:t>
            </a:r>
          </a:p>
          <a:p>
            <a:pPr algn="ctr"/>
            <a:r>
              <a:rPr lang="ru-RU" sz="6000" b="1"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6000" b="1">
                <a:latin typeface="Times New Roman" pitchFamily="18" charset="0"/>
                <a:cs typeface="Times New Roman" pitchFamily="18" charset="0"/>
              </a:rPr>
              <a:t>Всегда</a:t>
            </a:r>
          </a:p>
          <a:p>
            <a:pPr algn="ctr"/>
            <a:r>
              <a:rPr lang="ru-RU" sz="6000" b="1">
                <a:latin typeface="Times New Roman" pitchFamily="18" charset="0"/>
                <a:cs typeface="Times New Roman" pitchFamily="18" charset="0"/>
              </a:rPr>
              <a:t>Интернет</a:t>
            </a:r>
          </a:p>
          <a:p>
            <a:pPr algn="ctr"/>
            <a:r>
              <a:rPr lang="ru-RU" sz="6000" b="1">
                <a:latin typeface="Times New Roman" pitchFamily="18" charset="0"/>
                <a:cs typeface="Times New Roman" pitchFamily="18" charset="0"/>
              </a:rPr>
              <a:t>Привет </a:t>
            </a:r>
            <a:endParaRPr lang="ru-RU"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1"/>
          <p:cNvSpPr>
            <a:spLocks noChangeArrowheads="1"/>
          </p:cNvSpPr>
          <p:nvPr/>
        </p:nvSpPr>
        <p:spPr bwMode="auto">
          <a:xfrm>
            <a:off x="0" y="549275"/>
            <a:ext cx="76676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latin typeface="Times New Roman" pitchFamily="18" charset="0"/>
                <a:cs typeface="Times New Roman" pitchFamily="18" charset="0"/>
              </a:rPr>
              <a:t>Станция   </a:t>
            </a:r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«Литературная»</a:t>
            </a: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900113" y="3284538"/>
            <a:ext cx="69977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Назвать </a:t>
            </a:r>
          </a:p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пословицы и поговорки </a:t>
            </a:r>
          </a:p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с числами</a:t>
            </a:r>
            <a:endParaRPr lang="ru-RU" sz="4800"/>
          </a:p>
        </p:txBody>
      </p:sp>
      <p:pic>
        <p:nvPicPr>
          <p:cNvPr id="32772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325" y="0"/>
            <a:ext cx="3249613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Победители литературного конкурса &quot;Твоя первая книга&quot; Твоя п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Times New Roman" pitchFamily="18" charset="0"/>
                <a:cs typeface="Times New Roman" pitchFamily="18" charset="0"/>
              </a:rPr>
              <a:t>Станция   </a:t>
            </a:r>
            <a:r>
              <a:rPr lang="ru-RU" sz="6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«Техническая»</a:t>
            </a:r>
          </a:p>
        </p:txBody>
      </p:sp>
      <p:pic>
        <p:nvPicPr>
          <p:cNvPr id="34819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8313" y="1628775"/>
            <a:ext cx="2879725" cy="1079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ВВОДА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24525" y="1628775"/>
            <a:ext cx="3095625" cy="1079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8175" y="0"/>
            <a:ext cx="5111750" cy="9080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УСТРОЙСТВА</a:t>
            </a:r>
          </a:p>
        </p:txBody>
      </p:sp>
      <p:cxnSp>
        <p:nvCxnSpPr>
          <p:cNvPr id="6" name="Прямая со стрелкой 5"/>
          <p:cNvCxnSpPr>
            <a:stCxn id="4" idx="2"/>
            <a:endCxn id="2" idx="0"/>
          </p:cNvCxnSpPr>
          <p:nvPr/>
        </p:nvCxnSpPr>
        <p:spPr>
          <a:xfrm flipH="1">
            <a:off x="1908175" y="908050"/>
            <a:ext cx="2555875" cy="720725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4" idx="2"/>
            <a:endCxn id="3" idx="0"/>
          </p:cNvCxnSpPr>
          <p:nvPr/>
        </p:nvCxnSpPr>
        <p:spPr>
          <a:xfrm>
            <a:off x="4464050" y="908050"/>
            <a:ext cx="2808288" cy="720725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Прямоугольник 9"/>
          <p:cNvSpPr>
            <a:spLocks noChangeArrowheads="1"/>
          </p:cNvSpPr>
          <p:nvPr/>
        </p:nvSpPr>
        <p:spPr bwMode="auto">
          <a:xfrm>
            <a:off x="0" y="3716338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ПРИНТЕР,   КЛАВИАТУРА,   МЫШЬ, 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МОНИТОР,  ДЖОЙСТИК,    ПРОЕКТОР, 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СКАНЕР,   ПЛОТТЕР,    МИКРОФОН, 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НАУШНИКИ,   КОЛОНКИ,   ТАЧПАД</a:t>
            </a:r>
            <a:endParaRPr lang="ru-RU" sz="360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651500" y="2924175"/>
            <a:ext cx="33480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ПРИНТЕР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ПРОЕКТОР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ПЛОТТЕР 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НАУШНИКИ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КОЛОНКИ</a:t>
            </a:r>
            <a:endParaRPr lang="ru-RU" sz="3600">
              <a:solidFill>
                <a:srgbClr val="002060"/>
              </a:solidFill>
            </a:endParaRPr>
          </a:p>
        </p:txBody>
      </p:sp>
      <p:sp>
        <p:nvSpPr>
          <p:cNvPr id="13" name="Прямоугольник 9"/>
          <p:cNvSpPr>
            <a:spLocks noChangeArrowheads="1"/>
          </p:cNvSpPr>
          <p:nvPr/>
        </p:nvSpPr>
        <p:spPr bwMode="auto">
          <a:xfrm>
            <a:off x="179388" y="2924175"/>
            <a:ext cx="3635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КЛАВИАТУРА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МЫШЬ 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ДЖОЙСТИК 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СКАНЕР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МИКРОФОН 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ТАЧПАД</a:t>
            </a:r>
            <a:endParaRPr lang="ru-RU" sz="36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10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Победители литературного конкурса &quot;Твоя первая книга&quot; Твоя п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6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«Шпионская»</a:t>
            </a:r>
          </a:p>
        </p:txBody>
      </p:sp>
      <p:pic>
        <p:nvPicPr>
          <p:cNvPr id="37891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7010400"/>
        </p:xfrm>
        <a:graphic>
          <a:graphicData uri="http://schemas.openxmlformats.org/drawingml/2006/table">
            <a:tbl>
              <a:tblPr/>
              <a:tblGrid>
                <a:gridCol w="1187450"/>
                <a:gridCol w="1860550"/>
                <a:gridCol w="1236663"/>
                <a:gridCol w="1811337"/>
                <a:gridCol w="1068388"/>
                <a:gridCol w="1979612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−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· −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 − ·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· · ·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− · ·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 · ·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− −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−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· − ·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− ·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·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− − ·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· ·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− −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− − −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Е,Ё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− − ·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− · −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 · −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− ·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· − −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− · ·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 ·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 − · ·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 − −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−</a:t>
                      </a:r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· · · </a:t>
                      </a:r>
                      <a:r>
                        <a:rPr lang="ru-RU" sz="40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· −</a:t>
                      </a: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 −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− · −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1979712"/>
                <a:gridCol w="1872208"/>
                <a:gridCol w="1728192"/>
                <a:gridCol w="1800200"/>
                <a:gridCol w="1763688"/>
              </a:tblGrid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· ·</a:t>
                      </a:r>
                      <a:endParaRPr kumimoji="0" lang="ru-RU" sz="4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·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 − ·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− −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− ·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−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−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· − ·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− · −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6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− · · · · −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 − · ·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− −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 ·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− · ·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−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60350"/>
          <a:ext cx="9144000" cy="3888000"/>
        </p:xfrm>
        <a:graphic>
          <a:graphicData uri="http://schemas.openxmlformats.org/drawingml/2006/table">
            <a:tbl>
              <a:tblPr/>
              <a:tblGrid>
                <a:gridCol w="1979712"/>
                <a:gridCol w="1872208"/>
                <a:gridCol w="1728192"/>
                <a:gridCol w="1800200"/>
                <a:gridCol w="1763688"/>
              </a:tblGrid>
              <a:tr h="97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· ·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·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 − ·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− 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− ·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−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· − ·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− · −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− · · · · −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 − · ·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 − −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 ·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·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− · ·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4941" marR="64941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· −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0480" marR="30480" marT="30480" marB="3048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0" y="4518025"/>
            <a:ext cx="9144000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54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Информация –  это сила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Победители литературного конкурса &quot;Твоя первая книга&quot; Твоя п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95288" y="692150"/>
          <a:ext cx="853244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488"/>
                <a:gridCol w="1706488"/>
                <a:gridCol w="1706488"/>
                <a:gridCol w="1706488"/>
                <a:gridCol w="1706488"/>
              </a:tblGrid>
              <a:tr h="2628292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</a:t>
                      </a:r>
                      <a:endParaRPr lang="ru-RU" sz="9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</a:t>
                      </a:r>
                      <a:endParaRPr lang="ru-RU" sz="9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</a:t>
                      </a:r>
                      <a:endParaRPr lang="ru-RU" sz="9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</a:t>
                      </a:r>
                      <a:endParaRPr lang="ru-RU" sz="9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5</a:t>
                      </a:r>
                      <a:endParaRPr lang="ru-RU" sz="9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28292"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6</a:t>
                      </a:r>
                      <a:endParaRPr lang="ru-RU" sz="9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7</a:t>
                      </a:r>
                      <a:endParaRPr lang="ru-RU" sz="9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8</a:t>
                      </a:r>
                      <a:endParaRPr lang="ru-RU" sz="9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9</a:t>
                      </a:r>
                      <a:endParaRPr lang="ru-RU" sz="9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10</a:t>
                      </a:r>
                      <a:endParaRPr lang="ru-RU" sz="96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5651500" y="6021388"/>
            <a:ext cx="2808288" cy="836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hlinkClick r:id="rId12" action="ppaction://hlinksldjump"/>
              </a:rPr>
              <a:t>ДАЛЬШЕ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«Вычислительная»</a:t>
            </a:r>
          </a:p>
        </p:txBody>
      </p:sp>
      <p:pic>
        <p:nvPicPr>
          <p:cNvPr id="41987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8175" y="188913"/>
            <a:ext cx="5111750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А=3</a:t>
            </a:r>
          </a:p>
        </p:txBody>
      </p:sp>
      <p:cxnSp>
        <p:nvCxnSpPr>
          <p:cNvPr id="4" name="Прямая со стрелкой 3"/>
          <p:cNvCxnSpPr>
            <a:stCxn id="2" idx="2"/>
            <a:endCxn id="5" idx="0"/>
          </p:cNvCxnSpPr>
          <p:nvPr/>
        </p:nvCxnSpPr>
        <p:spPr>
          <a:xfrm flipH="1">
            <a:off x="4464050" y="836613"/>
            <a:ext cx="0" cy="6477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Блок-схема: решение 4"/>
          <p:cNvSpPr/>
          <p:nvPr/>
        </p:nvSpPr>
        <p:spPr>
          <a:xfrm>
            <a:off x="2700338" y="1484313"/>
            <a:ext cx="3527425" cy="1584325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&gt; 10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258888" y="2276475"/>
            <a:ext cx="0" cy="828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258888" y="2276475"/>
            <a:ext cx="14414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740650" y="2276475"/>
            <a:ext cx="0" cy="7572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-36513" y="3068638"/>
            <a:ext cx="2879726" cy="86518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 =А-3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67400" y="2997200"/>
            <a:ext cx="3276600" cy="86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 = А+3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1763713" y="4400550"/>
            <a:ext cx="5903912" cy="365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43438" y="4437063"/>
            <a:ext cx="0" cy="5762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763713" y="3933825"/>
            <a:ext cx="0" cy="5032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7667625" y="3860800"/>
            <a:ext cx="0" cy="57626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051050" y="4941888"/>
            <a:ext cx="5184775" cy="647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 =В/А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643438" y="5589588"/>
            <a:ext cx="0" cy="5762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данные 29"/>
          <p:cNvSpPr/>
          <p:nvPr/>
        </p:nvSpPr>
        <p:spPr>
          <a:xfrm>
            <a:off x="2700338" y="6165850"/>
            <a:ext cx="3959225" cy="692150"/>
          </a:xfrm>
          <a:prstGeom prst="flowChartInputOutp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235825" y="5778500"/>
            <a:ext cx="1908175" cy="1079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С = 2</a:t>
            </a:r>
            <a:endParaRPr lang="ru-RU" sz="540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835150" y="1773238"/>
            <a:ext cx="0" cy="50323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555750" y="1997075"/>
            <a:ext cx="57626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804025" y="1916113"/>
            <a:ext cx="576263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227763" y="2276475"/>
            <a:ext cx="15128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Победители литературного конкурса &quot;Твоя первая книга&quot; Твоя п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5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«Художественная»</a:t>
            </a:r>
          </a:p>
        </p:txBody>
      </p:sp>
      <p:pic>
        <p:nvPicPr>
          <p:cNvPr id="45059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Отметьте точки на координатной плоскости:</a:t>
            </a:r>
          </a:p>
          <a:p>
            <a:pPr eaLnBrk="0" hangingPunct="0">
              <a:defRPr/>
            </a:pPr>
            <a:endParaRPr lang="ru-RU" sz="36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1(1,2), 2 (1,3), 3 (2,4), 4 (5,4), 5 (4,5), 6 (4,7), 7 (5,8), 8 (9,8),  9 (10, 7),  10 (17, 7),  11 (17, 6),  12 (10, 6), 13 (10,5),   14 (9,4),  15 (13,4),  16 (14,3, ) 17 (14,2),  18 (13,1),  19 (2,1)</a:t>
            </a:r>
          </a:p>
          <a:p>
            <a:pPr eaLnBrk="0" hangingPunct="0">
              <a:defRPr/>
            </a:pPr>
            <a:endParaRPr lang="ru-RU" sz="32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Соедините точки в заданной последовательности:</a:t>
            </a:r>
          </a:p>
          <a:p>
            <a:pPr eaLnBrk="0" hangingPunct="0">
              <a:defRPr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1-2-3-4-5-6-7-8-9-10-11-12-13-14-15-16-17-18-19-1 </a:t>
            </a: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9594"/>
        </p:xfrm>
        <a:graphic>
          <a:graphicData uri="http://schemas.openxmlformats.org/drawingml/2006/table">
            <a:tbl>
              <a:tblPr/>
              <a:tblGrid>
                <a:gridCol w="481013"/>
                <a:gridCol w="479425"/>
                <a:gridCol w="482600"/>
                <a:gridCol w="481012"/>
                <a:gridCol w="481013"/>
                <a:gridCol w="481012"/>
                <a:gridCol w="482600"/>
                <a:gridCol w="481013"/>
                <a:gridCol w="481012"/>
                <a:gridCol w="481013"/>
                <a:gridCol w="482600"/>
                <a:gridCol w="479425"/>
                <a:gridCol w="481012"/>
                <a:gridCol w="482600"/>
                <a:gridCol w="481013"/>
                <a:gridCol w="481012"/>
                <a:gridCol w="481013"/>
                <a:gridCol w="482600"/>
                <a:gridCol w="481012"/>
              </a:tblGrid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68366" marR="6836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Х</a:t>
                      </a:r>
                    </a:p>
                  </a:txBody>
                  <a:tcPr marL="68366" marR="68366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68366" marR="68366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18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 flipV="1">
            <a:off x="468313" y="188913"/>
            <a:ext cx="0" cy="6119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179388" y="5949950"/>
            <a:ext cx="896461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Победители литературного конкурса &quot;Твоя первая книга&quot; Твоя п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«А, ну-ка, угадай-ка!»</a:t>
            </a:r>
          </a:p>
        </p:txBody>
      </p:sp>
      <p:pic>
        <p:nvPicPr>
          <p:cNvPr id="48131" name="Picture 2" descr="Юлия Пушкова ВКонтак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3550"/>
            <a:ext cx="9144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Проекторы BenQ, все цены - PAY.ua"/>
          <p:cNvPicPr>
            <a:picLocks noChangeAspect="1" noChangeArrowheads="1"/>
          </p:cNvPicPr>
          <p:nvPr/>
        </p:nvPicPr>
        <p:blipFill>
          <a:blip r:embed="rId2" cstate="print"/>
          <a:srcRect l="8746" t="5701" r="5817" b="36024"/>
          <a:stretch>
            <a:fillRect/>
          </a:stretch>
        </p:blipFill>
        <p:spPr bwMode="auto">
          <a:xfrm>
            <a:off x="-55563" y="0"/>
            <a:ext cx="91995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3132138" cy="162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32138" y="0"/>
            <a:ext cx="2952750" cy="162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84888" y="0"/>
            <a:ext cx="3059112" cy="162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28775"/>
            <a:ext cx="3132138" cy="162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3284538"/>
            <a:ext cx="3132138" cy="162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941888"/>
            <a:ext cx="3132138" cy="191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32138" y="1628775"/>
            <a:ext cx="2952750" cy="162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132138" y="3284538"/>
            <a:ext cx="2952750" cy="162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132138" y="4941888"/>
            <a:ext cx="2952750" cy="191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84888" y="1628775"/>
            <a:ext cx="3059112" cy="162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84888" y="3284538"/>
            <a:ext cx="3059112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9813" y="4941888"/>
            <a:ext cx="3024187" cy="1916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Победители литературного конкурса &quot;Твоя первая книга&quot; Твоя п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0" y="47625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НАГРАЖДЕНИЕ</a:t>
            </a:r>
            <a:endParaRPr lang="ru-RU" sz="8800">
              <a:solidFill>
                <a:srgbClr val="FF0000"/>
              </a:solidFill>
            </a:endParaRPr>
          </a:p>
        </p:txBody>
      </p:sp>
      <p:pic>
        <p:nvPicPr>
          <p:cNvPr id="51203" name="Picture 8" descr="Смайлики, картинка 4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412875"/>
            <a:ext cx="6851650" cy="497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365125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С помощью такого устройства 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Откопировать книгу можно.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Тексты, картинки любые 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Станут с ним цифровыми.</a:t>
            </a:r>
          </a:p>
        </p:txBody>
      </p:sp>
      <p:pic>
        <p:nvPicPr>
          <p:cNvPr id="36867" name="Picture 3" descr="Сканер А4 Epson Perfection V500 Photo B11B189033 - Харьков. Интернет-магазин в Харькове Cobr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143250"/>
            <a:ext cx="5113337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43663" y="4941888"/>
            <a:ext cx="2319337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сканер</a:t>
            </a:r>
            <a:endParaRPr lang="ru-RU" sz="54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672"/>
            <a:ext cx="9468544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 </a:t>
            </a:r>
          </a:p>
          <a:p>
            <a:pPr algn="ctr">
              <a:defRPr/>
            </a:pPr>
            <a:r>
              <a:rPr lang="ru-RU" sz="8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за  игру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2227" name="Picture 2" descr="Доброй ночи всем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429000"/>
            <a:ext cx="4632325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917575"/>
            <a:ext cx="9144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Рабочая тетрадь по информатике Л. Босова, 5 класс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Загадки: 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  <a:hlinkClick r:id="rId2"/>
              </a:rPr>
              <a:t>http://mir-zagadki.ru/index.php/zagadki-dlya-detej-s-otvetami/zagadki-pro-kompyuter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Азбука Морзе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  <a:hlinkClick r:id="rId3"/>
              </a:rPr>
              <a:t>https://ru.wikipedia.org/wiki/%C0%E7%E1%F3%EA%E0_%CC%EE%F0%E7%E5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Сан-го-ку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  <a:hlinkClick r:id="rId4"/>
              </a:rPr>
              <a:t>http://www.74207s124.edusite.ru/DswMedia/zadaniyaoktyabrya2012.pdf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Ребусы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  <a:hlinkClick r:id="rId5"/>
              </a:rPr>
              <a:t>http://allforchildren.ru/rebus/rebus11/11-033.gif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  <a:hlinkClick r:id="rId6"/>
              </a:rPr>
              <a:t>http://do.znate.ru/pars_docs/refs/24/23205/23205_html_20f0329f.jpg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  <a:hlinkClick r:id="rId7"/>
              </a:rPr>
              <a:t>http://www.metod-kopilka.ru/images/reb12.png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  <a:hlinkClick r:id="rId8"/>
              </a:rPr>
              <a:t>http://img10.proshkolu.ru/content/media/pic/std/4000000/3819000/3818897-d3678be3182049d3.png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  <a:hlinkClick r:id="rId9"/>
              </a:rPr>
              <a:t>http://allforchildren.ru/rebus/rebus11/11-017.gif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>
                <a:latin typeface="Times New Roman" pitchFamily="18" charset="0"/>
                <a:cs typeface="Times New Roman" pitchFamily="18" charset="0"/>
                <a:hlinkClick r:id="rId10"/>
              </a:rPr>
              <a:t>http://allforchildren.ru/rebus/rebus11/11-053.gif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0" y="188913"/>
            <a:ext cx="8675688" cy="61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>
              <a:lnSpc>
                <a:spcPts val="4100"/>
              </a:lnSpc>
            </a:pPr>
            <a:r>
              <a:rPr lang="ru-RU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Использованные ресурсы: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938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Изображения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Инфознайка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2"/>
              </a:rPr>
              <a:t>http://lib2.podelise.ru/tw_files2/urls_157/7/d-6570/6570_html_m141c3f1f.png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винчестер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http://new.kompstar.com/upload/catalog/138/4150789/main.jpg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Вирус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http://rpp.nashaucheba.ru/pars_docs/refs/129/128588/img5.jpg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Джойстик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http://images.morele.net/full/223863_0_f.jpg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Диск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http://img32.imageshack.us/img32/6471/cdmainfull.jpg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Интернет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7"/>
              </a:rPr>
              <a:t>http://s1.n1.by/sites/default/files/imagecache/full/20110301_internet.jpg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Клавиатура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8"/>
              </a:rPr>
              <a:t>http://h0.img.mediacache.rugion.ru/_i/forum/files/85/63/04/8563047_0s414_1302253306.jpg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Коврик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9"/>
              </a:rPr>
              <a:t>http://www.electro.pl/pictures/products/big/29799_0.jpg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Монитор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0"/>
              </a:rPr>
              <a:t>http://gallery.ykt.ru/galleries/old/reklamachat/983102.jpg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Принтер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1"/>
              </a:rPr>
              <a:t>http://navolyni.com/modules/goods/images/317_jvkjh9654.jpg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Сканер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2"/>
              </a:rPr>
              <a:t>http://www.netcraft.ua/content/images/thumbs/0042579_skaner-epson-perfection-v500-photo-b11b189033.jpeg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0" y="260350"/>
            <a:ext cx="882015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Изображения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Мышка 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2"/>
              </a:rPr>
              <a:t>http://www.gameland.ru/post/44721/img/z1.jpg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Проектор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http://www.fobis.ru/files/catalog/creonet_rus/005689_big_MS513_1image.jpg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Паравозик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http://img-fotki.yandex.ru/get/6520/157047226.175/0_a6852_cf042779_XL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Смайлик приветствие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http://fs10.familyspace.ru/images/photo/95/9585/95851930/p_da694a54.jpg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Жюри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http://cs301812.userapi.com/v301812232/d3d/az_-L54dCN4.jpg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Смайлик с цветами</a:t>
            </a:r>
          </a:p>
          <a:p>
            <a:r>
              <a:rPr lang="en-US">
                <a:latin typeface="Calibri" pitchFamily="34" charset="0"/>
                <a:hlinkClick r:id="rId7"/>
              </a:rPr>
              <a:t>http://images49.fotosik.pl/24/95813f1b73886681.gif</a:t>
            </a:r>
            <a:endParaRPr lang="ru-RU">
              <a:latin typeface="Calibri" pitchFamily="34" charset="0"/>
            </a:endParaRP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Смайлик</a:t>
            </a:r>
          </a:p>
          <a:p>
            <a:r>
              <a:rPr lang="en-US">
                <a:latin typeface="Calibri" pitchFamily="34" charset="0"/>
                <a:hlinkClick r:id="rId8"/>
              </a:rPr>
              <a:t>http://portamur.ru/upload/blog/3ad/nulhq.gif</a:t>
            </a: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Прямоугольник 9"/>
          <p:cNvSpPr>
            <a:spLocks noChangeArrowheads="1"/>
          </p:cNvSpPr>
          <p:nvPr/>
        </p:nvSpPr>
        <p:spPr bwMode="auto">
          <a:xfrm>
            <a:off x="5508625" y="188913"/>
            <a:ext cx="33480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ПРИНТЕР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ПРОЕКТОР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ПЛОТТЕР 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НАУШНИКИ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КОЛОНКИ</a:t>
            </a:r>
            <a:endParaRPr lang="ru-RU" sz="3600">
              <a:solidFill>
                <a:srgbClr val="002060"/>
              </a:solidFill>
            </a:endParaRPr>
          </a:p>
        </p:txBody>
      </p:sp>
      <p:sp>
        <p:nvSpPr>
          <p:cNvPr id="56323" name="Прямоугольник 9"/>
          <p:cNvSpPr>
            <a:spLocks noChangeArrowheads="1"/>
          </p:cNvSpPr>
          <p:nvPr/>
        </p:nvSpPr>
        <p:spPr bwMode="auto">
          <a:xfrm>
            <a:off x="179388" y="0"/>
            <a:ext cx="363537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КЛАВИАТУРА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МЫШЬ 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ДЖОЙСТИК 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СКАНЕР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МИКРОФОН 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ТАЧПАД</a:t>
            </a:r>
            <a:endParaRPr lang="ru-RU" sz="3600">
              <a:solidFill>
                <a:srgbClr val="002060"/>
              </a:solidFill>
            </a:endParaRPr>
          </a:p>
        </p:txBody>
      </p:sp>
      <p:sp>
        <p:nvSpPr>
          <p:cNvPr id="56324" name="Прямоугольник 9"/>
          <p:cNvSpPr>
            <a:spLocks noChangeArrowheads="1"/>
          </p:cNvSpPr>
          <p:nvPr/>
        </p:nvSpPr>
        <p:spPr bwMode="auto">
          <a:xfrm>
            <a:off x="0" y="3716338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ПРИНТЕР,   КЛАВИАТУРА,   МЫШЬ, 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МОНИТОР,  ДЖОЙСТИК,    ПРОЕКТОР, 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СКАНЕР,   ПЛОТТЕР,    МИКРОФОН, </a:t>
            </a:r>
          </a:p>
          <a:p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НАУШНИКИ,   КОЛОНКИ,   ТАЧПАД</a:t>
            </a:r>
            <a:endParaRPr lang="ru-RU" sz="36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333375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То-то радость, то-то смех 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На бумаге, без огрех,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Из какой коробки лезет 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Текст на удивленье всех?</a:t>
            </a:r>
          </a:p>
        </p:txBody>
      </p:sp>
      <p:pic>
        <p:nvPicPr>
          <p:cNvPr id="34819" name="Picture 3" descr="Лучшие продукты на российском компьютерном рынке 2003 - 12, 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284538"/>
            <a:ext cx="4762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940425" y="4868863"/>
            <a:ext cx="2508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принтер</a:t>
            </a:r>
            <a:endParaRPr lang="ru-RU" sz="48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6011863" y="6192838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549275"/>
            <a:ext cx="9144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С него информацию можно читать,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Картинки смотреть да в игры играть.</a:t>
            </a:r>
          </a:p>
        </p:txBody>
      </p:sp>
      <p:pic>
        <p:nvPicPr>
          <p:cNvPr id="33795" name="Picture 3" descr="Монитор Acer AL171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35600" y="4797425"/>
            <a:ext cx="2559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монитор</a:t>
            </a:r>
            <a:endParaRPr lang="ru-RU" sz="48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0"/>
            <a:ext cx="9144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На нем компьютерная мышка 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Живет и ползает, глупышка.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Катать — задача не легка,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 Коль на столе нет...</a:t>
            </a:r>
          </a:p>
        </p:txBody>
      </p:sp>
      <p:pic>
        <p:nvPicPr>
          <p:cNvPr id="32771" name="Picture 3" descr="Коврик для мыши, гелевый Артикул: f.004424 Код: 15909 Про. - Мультимедиа - Мультимедиа - Персональный сай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538"/>
            <a:ext cx="4572000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084888" y="4941888"/>
            <a:ext cx="2206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коврик</a:t>
            </a:r>
            <a:endParaRPr lang="ru-RU" sz="48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-14288"/>
            <a:ext cx="9144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Нет, она – не пианино, только клавиш в ней – не счесть!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Алфавита там картина, знаки, цифры тоже есть.</a:t>
            </a:r>
          </a:p>
          <a:p>
            <a:pPr algn="ctr" eaLnBrk="0" hangingPunct="0"/>
            <a:r>
              <a:rPr lang="ru-RU" sz="4000">
                <a:latin typeface="Times New Roman" pitchFamily="18" charset="0"/>
                <a:cs typeface="Times New Roman" pitchFamily="18" charset="0"/>
              </a:rPr>
              <a:t>Очень тонкая натура. Имя ей ...</a:t>
            </a:r>
          </a:p>
        </p:txBody>
      </p:sp>
      <p:pic>
        <p:nvPicPr>
          <p:cNvPr id="31747" name="Picture 3" descr="Клавиатура и мышь Microsoft Reclusa Gaming Keyboard Black US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57563"/>
            <a:ext cx="47117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435600" y="4797425"/>
            <a:ext cx="3422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клавиатура</a:t>
            </a:r>
            <a:endParaRPr lang="ru-RU" sz="4800" b="1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5" name="Стрелка влево 4"/>
          <p:cNvSpPr/>
          <p:nvPr/>
        </p:nvSpPr>
        <p:spPr>
          <a:xfrm>
            <a:off x="6011863" y="6165850"/>
            <a:ext cx="2663825" cy="692150"/>
          </a:xfrm>
          <a:prstGeom prst="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hlinkClick r:id="rId3" action="ppaction://hlinksldjump"/>
              </a:rPr>
              <a:t>НАЗАД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787</Words>
  <Application>Microsoft Office PowerPoint</Application>
  <PresentationFormat>Экран (4:3)</PresentationFormat>
  <Paragraphs>332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001</dc:creator>
  <cp:lastModifiedBy>Master</cp:lastModifiedBy>
  <cp:revision>97</cp:revision>
  <dcterms:created xsi:type="dcterms:W3CDTF">2014-08-02T12:31:05Z</dcterms:created>
  <dcterms:modified xsi:type="dcterms:W3CDTF">2020-04-14T08:01:54Z</dcterms:modified>
</cp:coreProperties>
</file>